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6" r:id="rId4"/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12192000"/>
  <p:notesSz cx="6858000" cy="9144000"/>
  <p:embeddedFontLst>
    <p:embeddedFont>
      <p:font typeface="Century Gothic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CenturyGothic-bold.fntdata"/><Relationship Id="rId10" Type="http://schemas.openxmlformats.org/officeDocument/2006/relationships/slide" Target="slides/slide4.xml"/><Relationship Id="rId21" Type="http://schemas.openxmlformats.org/officeDocument/2006/relationships/font" Target="fonts/CenturyGothic-regular.fntdata"/><Relationship Id="rId13" Type="http://schemas.openxmlformats.org/officeDocument/2006/relationships/slide" Target="slides/slide7.xml"/><Relationship Id="rId24" Type="http://schemas.openxmlformats.org/officeDocument/2006/relationships/font" Target="fonts/CenturyGothic-boldItalic.fntdata"/><Relationship Id="rId12" Type="http://schemas.openxmlformats.org/officeDocument/2006/relationships/slide" Target="slides/slide6.xml"/><Relationship Id="rId23" Type="http://schemas.openxmlformats.org/officeDocument/2006/relationships/font" Target="fonts/CenturyGothic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112" name="Google Shape;11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Diseño personalizado">
  <p:cSld name="2_Diseño personalizado">
    <p:bg>
      <p:bgPr>
        <a:solidFill>
          <a:srgbClr val="D8D7D5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0" l="39836" r="0" t="0"/>
          <a:stretch/>
        </p:blipFill>
        <p:spPr>
          <a:xfrm>
            <a:off x="4857750" y="0"/>
            <a:ext cx="7336676" cy="63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6332560"/>
            <a:ext cx="12192000" cy="540000"/>
          </a:xfrm>
          <a:prstGeom prst="rect">
            <a:avLst/>
          </a:prstGeom>
          <a:solidFill>
            <a:srgbClr val="2826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44876" y="4642187"/>
            <a:ext cx="12147124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50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Seminario</a:t>
            </a:r>
            <a:endParaRPr b="1" i="0" sz="15000" u="none" cap="none" strike="noStrike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0740" y="68359"/>
            <a:ext cx="3606799" cy="88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5522" y="782160"/>
            <a:ext cx="4956478" cy="201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">
  <p:cSld name="Diseño personalizado">
    <p:bg>
      <p:bgPr>
        <a:solidFill>
          <a:srgbClr val="D8D7D5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39836" r="0" t="0"/>
          <a:stretch/>
        </p:blipFill>
        <p:spPr>
          <a:xfrm>
            <a:off x="4857750" y="0"/>
            <a:ext cx="7336676" cy="63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0" y="6332560"/>
            <a:ext cx="12192000" cy="540000"/>
          </a:xfrm>
          <a:prstGeom prst="rect">
            <a:avLst/>
          </a:prstGeom>
          <a:solidFill>
            <a:srgbClr val="2826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44876" y="4642187"/>
            <a:ext cx="12147124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50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Conferencia</a:t>
            </a:r>
            <a:endParaRPr b="1" i="0" sz="15000" u="none" cap="none" strike="noStrike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0740" y="68359"/>
            <a:ext cx="3606799" cy="88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5522" y="782160"/>
            <a:ext cx="4956478" cy="201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bg>
      <p:bgPr>
        <a:solidFill>
          <a:srgbClr val="F2F2F2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0" y="4336350"/>
            <a:ext cx="91800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2862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D2862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type="ctrTitle"/>
          </p:nvPr>
        </p:nvSpPr>
        <p:spPr>
          <a:xfrm>
            <a:off x="0" y="1634966"/>
            <a:ext cx="12192000" cy="2701384"/>
          </a:xfrm>
          <a:prstGeom prst="rect">
            <a:avLst/>
          </a:prstGeom>
          <a:solidFill>
            <a:srgbClr val="D8D7D5"/>
          </a:solidFill>
          <a:ln>
            <a:noFill/>
          </a:ln>
        </p:spPr>
        <p:txBody>
          <a:bodyPr anchorCtr="0" anchor="b" bIns="45700" lIns="91425" spcFirstLastPara="1" rIns="2700000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06521"/>
              </a:buClr>
              <a:buSzPts val="6600"/>
              <a:buFont typeface="Century Gothic"/>
              <a:buNone/>
              <a:defRPr b="0" i="0" sz="6600" u="none" cap="none" strike="noStrike">
                <a:solidFill>
                  <a:srgbClr val="D0652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>
  <p:cSld name="Dos objetos">
    <p:bg>
      <p:bgPr>
        <a:solidFill>
          <a:srgbClr val="F2F2F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282627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Century Gothic"/>
              <a:buNone/>
              <a:defRPr b="0" i="0" sz="44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336000" y="1624147"/>
            <a:ext cx="5550450" cy="45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D0652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D0652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6341513" y="1624147"/>
            <a:ext cx="5550450" cy="45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D0652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D0652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7491">
          <p15:clr>
            <a:srgbClr val="FBAE40"/>
          </p15:clr>
        </p15:guide>
        <p15:guide id="3" pos="18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bg>
      <p:bgPr>
        <a:solidFill>
          <a:srgbClr val="F2F2F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282627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Century Gothic"/>
              <a:buNone/>
              <a:defRPr b="0" i="0" sz="44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36000" y="1624147"/>
            <a:ext cx="11520000" cy="45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D0652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D0652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>
  <p:cSld name="Solo el título">
    <p:bg>
      <p:bgPr>
        <a:solidFill>
          <a:srgbClr val="F2F2F2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282627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Century Gothic"/>
              <a:buNone/>
              <a:defRPr b="0" i="0" sz="44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bg>
      <p:bgPr>
        <a:solidFill>
          <a:srgbClr val="F2F2F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">
  <p:cSld name="Diseño personalizado">
    <p:bg>
      <p:bgPr>
        <a:solidFill>
          <a:srgbClr val="F2F2F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282627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Century Gothic"/>
              <a:buNone/>
              <a:defRPr b="0" i="0" sz="44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36000" y="1624147"/>
            <a:ext cx="11520000" cy="45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6332560"/>
            <a:ext cx="12192000" cy="540000"/>
          </a:xfrm>
          <a:prstGeom prst="rect">
            <a:avLst/>
          </a:prstGeom>
          <a:solidFill>
            <a:srgbClr val="2826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-983520" y="0"/>
            <a:ext cx="792000" cy="684000"/>
          </a:xfrm>
          <a:prstGeom prst="rect">
            <a:avLst/>
          </a:prstGeom>
          <a:solidFill>
            <a:srgbClr val="28262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#???</a:t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-983520" y="684000"/>
            <a:ext cx="792000" cy="684000"/>
          </a:xfrm>
          <a:prstGeom prst="rect">
            <a:avLst/>
          </a:prstGeom>
          <a:solidFill>
            <a:srgbClr val="D8D7D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#???</a:t>
            </a:r>
            <a:endParaRPr b="0" i="0" sz="11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-983520" y="1368000"/>
            <a:ext cx="792000" cy="684000"/>
          </a:xfrm>
          <a:prstGeom prst="rect">
            <a:avLst/>
          </a:prstGeom>
          <a:solidFill>
            <a:srgbClr val="D0652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#???</a:t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-983520" y="2052000"/>
            <a:ext cx="792000" cy="684000"/>
          </a:xfrm>
          <a:prstGeom prst="rect">
            <a:avLst/>
          </a:prstGeom>
          <a:solidFill>
            <a:srgbClr val="DAC62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#???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-983520" y="2736000"/>
            <a:ext cx="792000" cy="684000"/>
          </a:xfrm>
          <a:prstGeom prst="rect">
            <a:avLst/>
          </a:prstGeom>
          <a:solidFill>
            <a:srgbClr val="D2862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#???</a:t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934576" y="6404560"/>
            <a:ext cx="1897297" cy="4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/>
        </p:nvSpPr>
        <p:spPr>
          <a:xfrm>
            <a:off x="0" y="6332550"/>
            <a:ext cx="4341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8000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@JordiPuigBou @_TicTacS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jenkins.io/" TargetMode="External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Relationship Id="rId4" Type="http://schemas.openxmlformats.org/officeDocument/2006/relationships/image" Target="../media/image2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robotframework.org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gif"/><Relationship Id="rId4" Type="http://schemas.openxmlformats.org/officeDocument/2006/relationships/image" Target="../media/image12.png"/><Relationship Id="rId9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robotframework/robotframework/blob/master/INSTALL.rst" TargetMode="External"/><Relationship Id="rId4" Type="http://schemas.openxmlformats.org/officeDocument/2006/relationships/image" Target="../media/image2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2826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Century Gothic"/>
              <a:buNone/>
            </a:pPr>
            <a:r>
              <a:rPr lang="es-ES"/>
              <a:t>Integración </a:t>
            </a:r>
            <a:endParaRPr/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336000" y="1624147"/>
            <a:ext cx="11520000" cy="4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s-ES" sz="2800"/>
              <a:t>Jenkins (</a:t>
            </a:r>
            <a:r>
              <a:rPr lang="es-ES" sz="2800" u="sng">
                <a:solidFill>
                  <a:schemeClr val="hlink"/>
                </a:solidFill>
                <a:hlinkClick r:id="rId3"/>
              </a:rPr>
              <a:t>https://jenkins.io/</a:t>
            </a:r>
            <a:r>
              <a:rPr lang="es-ES" sz="2800"/>
              <a:t>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400"/>
              <a:buChar char="•"/>
            </a:pPr>
            <a:r>
              <a:rPr lang="es-ES" sz="2400"/>
              <a:t>Herramienta de integración continua OpenSource</a:t>
            </a:r>
            <a:endParaRPr sz="24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400"/>
              <a:buChar char="•"/>
            </a:pPr>
            <a:r>
              <a:rPr lang="es-ES" sz="2400"/>
              <a:t>Permite programar ejecuciones de test (y muchas más cosas…)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400"/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s-ES" sz="2800"/>
              <a:t>Configuración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400"/>
              <a:buChar char="•"/>
            </a:pPr>
            <a:r>
              <a:rPr lang="es-ES" sz="2400"/>
              <a:t>Jobs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400"/>
              <a:buChar char="•"/>
            </a:pPr>
            <a:r>
              <a:rPr lang="es-ES" sz="2400"/>
              <a:t>Plugin de Robot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400"/>
              <a:buChar char="•"/>
            </a:pPr>
            <a:r>
              <a:rPr lang="es-ES" sz="2400"/>
              <a:t>Xvfb</a:t>
            </a:r>
            <a:endParaRPr sz="2400"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400"/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s-ES" sz="2800"/>
              <a:t>Ejecución y análisis de resultados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 sz="2800"/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11523" y="3428990"/>
            <a:ext cx="2631332" cy="2631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2826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Century Gothic"/>
              <a:buNone/>
            </a:pPr>
            <a:r>
              <a:rPr lang="es-ES"/>
              <a:t>Pros y contras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36000" y="1624147"/>
            <a:ext cx="5550450" cy="4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es-ES"/>
              <a:t>Pros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800"/>
              <a:buChar char="•"/>
            </a:pPr>
            <a:r>
              <a:rPr lang="es-ES"/>
              <a:t>Sintaxis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800"/>
              <a:buChar char="•"/>
            </a:pPr>
            <a:r>
              <a:rPr lang="es-ES"/>
              <a:t>Aprendizaje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800"/>
              <a:buChar char="•"/>
            </a:pPr>
            <a:r>
              <a:rPr lang="es-ES"/>
              <a:t>Versatilidad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800"/>
              <a:buChar char="•"/>
            </a:pPr>
            <a:r>
              <a:rPr lang="es-ES"/>
              <a:t>Reportes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es-ES"/>
              <a:t>Contras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800"/>
              <a:buChar char="•"/>
            </a:pPr>
            <a:r>
              <a:rPr lang="es-ES"/>
              <a:t>Sintaxis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800"/>
              <a:buChar char="•"/>
            </a:pPr>
            <a:r>
              <a:rPr lang="es-ES"/>
              <a:t>Paralelización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800"/>
              <a:buChar char="•"/>
            </a:pPr>
            <a:r>
              <a:rPr lang="es-ES"/>
              <a:t>IDE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800"/>
              <a:buChar char="•"/>
            </a:pPr>
            <a:r>
              <a:rPr lang="es-ES"/>
              <a:t>Memoria</a:t>
            </a:r>
            <a:endParaRPr/>
          </a:p>
          <a:p>
            <a:pPr indent="-254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descr="Resultado de imagen de pros and cons" id="137" name="Google Shape;13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710004">
            <a:off x="6470700" y="1835679"/>
            <a:ext cx="4076935" cy="4076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2826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Century Gothic"/>
              <a:buNone/>
            </a:pPr>
            <a:r>
              <a:rPr lang="es-ES"/>
              <a:t>Conclusiones</a:t>
            </a:r>
            <a:endParaRPr/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336000" y="1624147"/>
            <a:ext cx="11520000" cy="4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s-ES" sz="2800"/>
              <a:t>¿Qué hemos conseguido hoy?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400"/>
              <a:buChar char="•"/>
            </a:pPr>
            <a:r>
              <a:rPr lang="es-ES" sz="2400"/>
              <a:t>Conocer una nueva herramienta de automatización de test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400"/>
              <a:buChar char="•"/>
            </a:pPr>
            <a:r>
              <a:rPr lang="es-ES" sz="2400"/>
              <a:t>Creación de entorno de test sencillo de implantar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s-ES" sz="2800"/>
              <a:t>¿Cuáles son las ventajas de las herramientas utilizadas?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400"/>
              <a:buChar char="•"/>
            </a:pPr>
            <a:r>
              <a:rPr lang="es-ES" sz="2400"/>
              <a:t>Está basado en software OpenSource</a:t>
            </a:r>
            <a:endParaRPr sz="24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400"/>
              <a:buChar char="•"/>
            </a:pPr>
            <a:r>
              <a:rPr lang="es-ES" sz="2400"/>
              <a:t>Hay una comunidad de usuarios muy extensa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s-ES" sz="2800"/>
              <a:t>¿Qué nos aporta en automación?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400"/>
              <a:buChar char="•"/>
            </a:pPr>
            <a:r>
              <a:rPr lang="es-ES" sz="2400"/>
              <a:t>Lenguaje de fácil aprendizaje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400"/>
              <a:buChar char="•"/>
            </a:pPr>
            <a:r>
              <a:rPr lang="es-ES" sz="2400"/>
              <a:t>Máxima flexibilidad y posibilidades</a:t>
            </a:r>
            <a:endParaRPr sz="24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 sz="2800"/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2826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Century Gothic"/>
              <a:buNone/>
            </a:pPr>
            <a:r>
              <a:rPr lang="es-ES"/>
              <a:t>Q&amp;A</a:t>
            </a:r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8520" y="2161540"/>
            <a:ext cx="5394960" cy="404622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/>
        </p:nvSpPr>
        <p:spPr>
          <a:xfrm>
            <a:off x="336000" y="1624147"/>
            <a:ext cx="11520000" cy="4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s-ES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¿Seguro que lo habéis entendido todo no?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01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2826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336000" y="1624147"/>
            <a:ext cx="11520000" cy="45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s-ES" sz="4400"/>
              <a:t>¡¡¡¡Muchas gracias!!!!</a:t>
            </a:r>
            <a:endParaRPr sz="40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 sz="2800"/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" type="subTitle"/>
          </p:nvPr>
        </p:nvSpPr>
        <p:spPr>
          <a:xfrm>
            <a:off x="0" y="4336350"/>
            <a:ext cx="91800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8628"/>
              </a:buClr>
              <a:buSzPts val="3200"/>
              <a:buNone/>
            </a:pPr>
            <a:r>
              <a:rPr lang="es-ES"/>
              <a:t>Sara Martínez &amp; Jordi Puig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28628"/>
              </a:buClr>
              <a:buSzPts val="3200"/>
              <a:buNone/>
            </a:pPr>
            <a:r>
              <a:rPr lang="es-ES"/>
              <a:t>QA Engineer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28628"/>
              </a:buClr>
              <a:buSzPts val="3200"/>
              <a:buNone/>
            </a:pPr>
            <a:r>
              <a:rPr lang="es-ES"/>
              <a:t>EXFO</a:t>
            </a:r>
            <a:endParaRPr/>
          </a:p>
        </p:txBody>
      </p:sp>
      <p:sp>
        <p:nvSpPr>
          <p:cNvPr id="56" name="Google Shape;56;p12"/>
          <p:cNvSpPr txBox="1"/>
          <p:nvPr>
            <p:ph type="ctrTitle"/>
          </p:nvPr>
        </p:nvSpPr>
        <p:spPr>
          <a:xfrm>
            <a:off x="0" y="1634966"/>
            <a:ext cx="12192000" cy="2701384"/>
          </a:xfrm>
          <a:prstGeom prst="rect">
            <a:avLst/>
          </a:prstGeom>
          <a:solidFill>
            <a:srgbClr val="D8D7D5"/>
          </a:solidFill>
          <a:ln>
            <a:noFill/>
          </a:ln>
        </p:spPr>
        <p:txBody>
          <a:bodyPr anchorCtr="0" anchor="b" bIns="45700" lIns="91425" spcFirstLastPara="1" rIns="27000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06521"/>
              </a:buClr>
              <a:buSzPts val="6600"/>
              <a:buFont typeface="Century Gothic"/>
              <a:buNone/>
            </a:pPr>
            <a:r>
              <a:rPr lang="es-ES"/>
              <a:t>¿Robot Framework? </a:t>
            </a:r>
            <a:r>
              <a:rPr lang="es-ES" sz="5400"/>
              <a:t>Ese gran desconocido</a:t>
            </a:r>
            <a:endParaRPr/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3">
            <a:alphaModFix/>
          </a:blip>
          <a:srcRect b="15778" l="56436" r="4598" t="0"/>
          <a:stretch/>
        </p:blipFill>
        <p:spPr>
          <a:xfrm>
            <a:off x="8963025" y="2722349"/>
            <a:ext cx="3228975" cy="36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/>
          <p:nvPr/>
        </p:nvSpPr>
        <p:spPr>
          <a:xfrm>
            <a:off x="8291963" y="196882"/>
            <a:ext cx="3600000" cy="126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D06521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9" name="Google Shape;5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6172" y="435750"/>
            <a:ext cx="2511581" cy="78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2826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Century Gothic"/>
              <a:buNone/>
            </a:pPr>
            <a:r>
              <a:rPr lang="es-ES"/>
              <a:t>Presentación</a:t>
            </a:r>
            <a:endParaRPr/>
          </a:p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300050" y="2072275"/>
            <a:ext cx="5550300" cy="39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s-ES"/>
              <a:t>Jordi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Ingeniero de Telecomunicaciones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MCG (iTeam)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Sistelbanda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Astellia/EXFO</a:t>
            </a:r>
            <a:endParaRPr/>
          </a:p>
        </p:txBody>
      </p:sp>
      <p:sp>
        <p:nvSpPr>
          <p:cNvPr id="66" name="Google Shape;66;p13"/>
          <p:cNvSpPr txBox="1"/>
          <p:nvPr>
            <p:ph idx="2" type="body"/>
          </p:nvPr>
        </p:nvSpPr>
        <p:spPr>
          <a:xfrm>
            <a:off x="6096000" y="2531850"/>
            <a:ext cx="5550300" cy="3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s-ES"/>
              <a:t>Sara</a:t>
            </a:r>
            <a:endParaRPr/>
          </a:p>
          <a:p>
            <a:pPr indent="-406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Ingeniera de Telecomunicaciones</a:t>
            </a:r>
            <a:endParaRPr/>
          </a:p>
          <a:p>
            <a:pPr indent="-406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GRE (iTeam)</a:t>
            </a:r>
            <a:endParaRPr/>
          </a:p>
          <a:p>
            <a:pPr indent="-406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Sistelbanda</a:t>
            </a:r>
            <a:endParaRPr/>
          </a:p>
          <a:p>
            <a:pPr indent="-406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Power Electronics</a:t>
            </a:r>
            <a:endParaRPr/>
          </a:p>
          <a:p>
            <a:pPr indent="-406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ES"/>
              <a:t>Astellia/EXFO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900" y="15240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 rotWithShape="1">
          <a:blip r:embed="rId4">
            <a:alphaModFix/>
          </a:blip>
          <a:srcRect b="28460" l="0" r="0" t="5335"/>
          <a:stretch/>
        </p:blipFill>
        <p:spPr>
          <a:xfrm>
            <a:off x="9563200" y="1524000"/>
            <a:ext cx="2222249" cy="196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2826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Century Gothic"/>
              <a:buNone/>
            </a:pPr>
            <a:r>
              <a:rPr lang="es-ES"/>
              <a:t>Índice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54625" y="1663672"/>
            <a:ext cx="11520000" cy="4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s-ES" sz="2800"/>
              <a:t>¿Qué es y para qué sirve?</a:t>
            </a:r>
            <a:endParaRPr sz="2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s-ES" sz="2800"/>
              <a:t>La previa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s-ES" sz="2800"/>
              <a:t>Instalación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s-ES" sz="2800"/>
              <a:t>¡¡¡¡Empezamos!!!!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s-ES" sz="2800"/>
              <a:t>Integración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s-ES" sz="2800"/>
              <a:t>Pros y contras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s-ES" sz="2800"/>
              <a:t>Conclusiones</a:t>
            </a:r>
            <a:endParaRPr sz="2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s-ES" sz="2800"/>
              <a:t>Q&amp;A</a:t>
            </a:r>
            <a:endParaRPr sz="2800"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9054" y="2361177"/>
            <a:ext cx="3313225" cy="331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 rot="1417404">
            <a:off x="8607003" y="2153088"/>
            <a:ext cx="658809" cy="10809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6000"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b="1" sz="6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" name="Google Shape;77;p14"/>
          <p:cNvSpPr txBox="1"/>
          <p:nvPr/>
        </p:nvSpPr>
        <p:spPr>
          <a:xfrm rot="2826201">
            <a:off x="9022941" y="2601248"/>
            <a:ext cx="658902" cy="10811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6000"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b="1" sz="6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" name="Google Shape;78;p14"/>
          <p:cNvSpPr txBox="1"/>
          <p:nvPr/>
        </p:nvSpPr>
        <p:spPr>
          <a:xfrm rot="-864943">
            <a:off x="7764299" y="2047664"/>
            <a:ext cx="659154" cy="10810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6000"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b="1" sz="6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2826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Century Gothic"/>
              <a:buNone/>
            </a:pPr>
            <a:r>
              <a:rPr lang="es-ES"/>
              <a:t>¿Qué es y para qué sirve?</a:t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336000" y="1624147"/>
            <a:ext cx="11520000" cy="4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s-ES" sz="2400"/>
              <a:t>Robot Framework (</a:t>
            </a:r>
            <a:r>
              <a:rPr lang="es-ES" sz="2400" u="sng">
                <a:solidFill>
                  <a:schemeClr val="hlink"/>
                </a:solidFill>
                <a:hlinkClick r:id="rId3"/>
              </a:rPr>
              <a:t>http://robotframework.org/</a:t>
            </a:r>
            <a:r>
              <a:rPr lang="es-ES" sz="2400"/>
              <a:t>)</a:t>
            </a:r>
            <a:endParaRPr sz="24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1800"/>
              <a:buChar char="•"/>
            </a:pPr>
            <a:r>
              <a:rPr lang="es-ES" sz="1800"/>
              <a:t>Sintaxis basada en lenguaje tabular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1800"/>
              <a:buChar char="•"/>
            </a:pPr>
            <a:r>
              <a:rPr lang="es-ES" sz="1800"/>
              <a:t>Fácil extensión mediante librerías externas en Python o Java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1800"/>
              <a:buChar char="•"/>
            </a:pPr>
            <a:r>
              <a:rPr lang="es-ES" sz="1800"/>
              <a:t>Código Opensource con una gran comunidad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1800"/>
              <a:buChar char="•"/>
            </a:pPr>
            <a:r>
              <a:rPr lang="es-ES" sz="1800"/>
              <a:t>Generación automática de informes de test y documentación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1800"/>
              <a:buChar char="•"/>
            </a:pPr>
            <a:r>
              <a:rPr lang="es-ES" sz="1800"/>
              <a:t>Integración con otras herramientas (Jenkins,testlink,...)</a:t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040" y="3590520"/>
            <a:ext cx="23812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26923" y="3492815"/>
            <a:ext cx="2631332" cy="2631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57343" y="4181958"/>
            <a:ext cx="2596474" cy="119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40200" y="3813243"/>
            <a:ext cx="2158527" cy="2158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2826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Century Gothic"/>
              <a:buNone/>
            </a:pPr>
            <a:r>
              <a:rPr lang="es-ES"/>
              <a:t>¿Qué es y para qué sirve?</a:t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336000" y="1325563"/>
            <a:ext cx="11520000" cy="4997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s-ES" sz="1800"/>
              <a:t>Manejo de Bases de Datos (Queries, ejecución de procedimientos, funciones,…)</a:t>
            </a:r>
            <a:endParaRPr sz="18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1400"/>
              <a:buChar char="•"/>
            </a:pPr>
            <a:r>
              <a:rPr lang="es-ES" sz="1400"/>
              <a:t>MSSQL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1400"/>
              <a:buChar char="•"/>
            </a:pPr>
            <a:r>
              <a:rPr lang="es-ES" sz="1400"/>
              <a:t>Postgres</a:t>
            </a:r>
            <a:endParaRPr sz="14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1400"/>
              <a:buChar char="•"/>
            </a:pPr>
            <a:r>
              <a:rPr lang="es-ES" sz="1400"/>
              <a:t>Sybase</a:t>
            </a:r>
            <a:endParaRPr sz="14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1400"/>
              <a:buChar char="•"/>
            </a:pPr>
            <a:r>
              <a:rPr lang="es-ES" sz="1400"/>
              <a:t>Hive</a:t>
            </a:r>
            <a:endParaRPr sz="1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s-ES" sz="1800"/>
              <a:t>Ejecución de comandos en remoto</a:t>
            </a:r>
            <a:endParaRPr sz="18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1400"/>
              <a:buChar char="•"/>
            </a:pPr>
            <a:r>
              <a:rPr lang="es-ES" sz="1400"/>
              <a:t>Linux (ssh, scp,…)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1400"/>
              <a:buChar char="•"/>
            </a:pPr>
            <a:r>
              <a:rPr lang="es-ES" sz="1400"/>
              <a:t>Windows (Powershell, tareas, servicios, carpetas compartidas,…)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s-ES" sz="1800"/>
              <a:t>Manejo de ficheros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1400"/>
              <a:buChar char="•"/>
            </a:pPr>
            <a:r>
              <a:rPr lang="es-ES" sz="1400"/>
              <a:t>Análisis de logs → Búsqueda de errores, warnings,…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1400"/>
              <a:buChar char="•"/>
            </a:pPr>
            <a:r>
              <a:rPr lang="es-ES" sz="1400"/>
              <a:t>Múltiples formatos → CSV, Excel, XML, txt, yaml…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1400"/>
              <a:buChar char="•"/>
            </a:pPr>
            <a:r>
              <a:rPr lang="es-ES" sz="1400"/>
              <a:t>Creación, borrado, compresión,…</a:t>
            </a:r>
            <a:endParaRPr sz="1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s-ES" sz="1800"/>
              <a:t>Conexión y descargas desde FTPs</a:t>
            </a:r>
            <a:endParaRPr sz="1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s-ES" sz="1800"/>
              <a:t>Integración con librerías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1400"/>
              <a:buChar char="•"/>
            </a:pPr>
            <a:r>
              <a:rPr lang="es-ES" sz="1400"/>
              <a:t>Testeo web → Selenium</a:t>
            </a:r>
            <a:endParaRPr sz="14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1400"/>
              <a:buChar char="•"/>
            </a:pPr>
            <a:r>
              <a:rPr lang="es-ES" sz="1400"/>
              <a:t>Aplicaciones de escritorio → AutoIT</a:t>
            </a:r>
            <a:endParaRPr sz="14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1400"/>
              <a:buChar char="•"/>
            </a:pPr>
            <a:r>
              <a:rPr lang="es-ES" sz="1400"/>
              <a:t>Bases de datos → DatabaseLibrary</a:t>
            </a:r>
            <a:endParaRPr sz="1400"/>
          </a:p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4080" y="2505058"/>
            <a:ext cx="3505200" cy="2683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2826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Century Gothic"/>
              <a:buNone/>
            </a:pPr>
            <a:r>
              <a:rPr lang="es-ES"/>
              <a:t>La previa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5813" y="1818701"/>
            <a:ext cx="2719527" cy="377470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336000" y="1456050"/>
            <a:ext cx="6495000" cy="47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s-ES" sz="2000"/>
              <a:t>Estructura de directorios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s-ES" sz="2000"/>
              <a:t>Test Suites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1600"/>
              <a:buChar char="•"/>
            </a:pPr>
            <a:r>
              <a:rPr lang="es-ES" sz="1600"/>
              <a:t>Setup / Teardown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s-ES" sz="2000"/>
              <a:t>Test Cases </a:t>
            </a:r>
            <a:endParaRPr sz="2000"/>
          </a:p>
          <a:p>
            <a:pPr indent="-152400" lvl="1" marL="685800" rtl="0" algn="l"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s-ES" sz="1600"/>
              <a:t>Setup / Teardown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s-ES" sz="2000"/>
              <a:t>Recursos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1600"/>
              <a:buChar char="•"/>
            </a:pPr>
            <a:r>
              <a:rPr lang="es-ES" sz="1600"/>
              <a:t>Keywords y su nomenclatura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1600"/>
              <a:buChar char="•"/>
            </a:pPr>
            <a:r>
              <a:rPr lang="es-ES" sz="1600"/>
              <a:t>Variables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s-ES" sz="2000"/>
              <a:t>Ficheros de configuración </a:t>
            </a:r>
            <a:endParaRPr sz="20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1600"/>
              <a:buChar char="•"/>
            </a:pPr>
            <a:r>
              <a:rPr lang="es-ES" sz="1600"/>
              <a:t>Ejecución en múltiples entornos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s-ES" sz="2000"/>
              <a:t>Resultados de test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1600"/>
              <a:buChar char="•"/>
            </a:pPr>
            <a:r>
              <a:rPr lang="es-ES" sz="1600"/>
              <a:t>Formatos de salida</a:t>
            </a:r>
            <a:endParaRPr sz="1600"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  <a:p>
            <a:pPr indent="-1143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4725" y="2798550"/>
            <a:ext cx="535305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9733" y="1371338"/>
            <a:ext cx="4963492" cy="49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8538" y="1484100"/>
            <a:ext cx="6962775" cy="47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2299" y="1456049"/>
            <a:ext cx="6985559" cy="478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5450" y="2731875"/>
            <a:ext cx="4772025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29023" y="1715725"/>
            <a:ext cx="6796350" cy="426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2826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Century Gothic"/>
              <a:buNone/>
            </a:pPr>
            <a:r>
              <a:rPr lang="es-ES"/>
              <a:t>Instalación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36000" y="1325563"/>
            <a:ext cx="11856000" cy="4798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s-ES" sz="2800"/>
              <a:t>Guía de instalación</a:t>
            </a:r>
            <a:endParaRPr sz="44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400"/>
              <a:buChar char="•"/>
            </a:pPr>
            <a:r>
              <a:rPr lang="es-ES" sz="2400"/>
              <a:t>Python 2.7 + pip</a:t>
            </a:r>
            <a:endParaRPr sz="24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400"/>
              <a:buChar char="•"/>
            </a:pPr>
            <a:r>
              <a:rPr lang="es-ES" sz="2400"/>
              <a:t>Robot Framework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400"/>
              <a:buChar char="•"/>
            </a:pPr>
            <a:r>
              <a:rPr lang="es-ES" sz="2400"/>
              <a:t>WxPython</a:t>
            </a:r>
            <a:endParaRPr sz="24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400"/>
              <a:buChar char="•"/>
            </a:pPr>
            <a:r>
              <a:rPr lang="es-ES" sz="2400"/>
              <a:t>Ride</a:t>
            </a:r>
            <a:endParaRPr sz="24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400"/>
              <a:buChar char="•"/>
            </a:pPr>
            <a:r>
              <a:rPr lang="es-ES" sz="2400"/>
              <a:t>Selenium</a:t>
            </a:r>
            <a:endParaRPr sz="24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400"/>
              <a:buChar char="•"/>
            </a:pPr>
            <a:r>
              <a:rPr lang="es-ES" sz="2400"/>
              <a:t>Chrome / Firefox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Chromedriver / geckodriver</a:t>
            </a:r>
            <a:endParaRPr sz="20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400"/>
              <a:buChar char="•"/>
            </a:pPr>
            <a:r>
              <a:rPr lang="es-ES" sz="2400"/>
              <a:t>Librerías de Robot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SeleniumLibrary</a:t>
            </a:r>
            <a:endParaRPr sz="2000"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1800"/>
              <a:buNone/>
            </a:pPr>
            <a:r>
              <a:rPr lang="es-ES" sz="1800" u="sng">
                <a:solidFill>
                  <a:schemeClr val="hlink"/>
                </a:solidFill>
                <a:hlinkClick r:id="rId3"/>
              </a:rPr>
              <a:t>https://github.com/robotframework/robotframework/blob/master/INSTALL.rst</a:t>
            </a:r>
            <a:endParaRPr sz="1800"/>
          </a:p>
        </p:txBody>
      </p:sp>
      <p:pic>
        <p:nvPicPr>
          <p:cNvPr id="116" name="Google Shape;11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8621" y="1714622"/>
            <a:ext cx="3014650" cy="37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2826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Century Gothic"/>
              <a:buNone/>
            </a:pPr>
            <a:r>
              <a:rPr lang="es-ES"/>
              <a:t>¡¡¡¡Empezamos!!!!</a:t>
            </a:r>
            <a:endParaRPr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336000" y="1624147"/>
            <a:ext cx="11520000" cy="4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s-ES" sz="2800"/>
              <a:t>Acceder a pagina web de AccuWeather</a:t>
            </a:r>
            <a:endParaRPr sz="2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s-ES" sz="2800"/>
              <a:t>Seleccionar un municipio (por fichero de configuración)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s-ES" sz="2800"/>
              <a:t>Test Suite (Análisis Climático)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400"/>
              <a:buChar char="•"/>
            </a:pPr>
            <a:r>
              <a:rPr lang="es-ES" sz="2400"/>
              <a:t>Alertas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400"/>
              <a:buChar char="•"/>
            </a:pPr>
            <a:r>
              <a:rPr lang="es-ES" sz="2400"/>
              <a:t>Temperatura</a:t>
            </a:r>
            <a:endParaRPr sz="24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400"/>
              <a:buChar char="•"/>
            </a:pPr>
            <a:r>
              <a:rPr lang="es-ES" sz="2400"/>
              <a:t>Precipitaciones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s-ES" sz="2800"/>
              <a:t>Ejecutar Test Suite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s-ES" sz="2800"/>
              <a:t>Análisis de resultados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 sz="2800"/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652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3778" y="2998803"/>
            <a:ext cx="4850525" cy="27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Amarillo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seño personalizad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